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Lato Bold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Lato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7670" y="3027362"/>
            <a:ext cx="17472660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4AAD"/>
                </a:solidFill>
                <a:latin typeface="Intro Rust"/>
              </a:rPr>
              <a:t>PREZENTARE  PRIVIND 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4AAD"/>
                </a:solidFill>
                <a:latin typeface="Intro Rust"/>
              </a:rPr>
              <a:t>MODUL DE DEPUNERE A DOCUMENTAȚIEI TEHNICE ÎN FORMAT ELECTRONIC, ÎN VEDEREA EMITERII AVIZULUI/AUTORIZAȚIEI DE SECURITATE LA INCENDIU SAU PROTECȚIE CIVILĂ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79650" cy="10287000"/>
          </a:xfrm>
          <a:custGeom>
            <a:avLst/>
            <a:gdLst/>
            <a:ahLst/>
            <a:cxnLst/>
            <a:rect l="l" t="t" r="r" b="b"/>
            <a:pathLst>
              <a:path w="6979650" h="10287000">
                <a:moveTo>
                  <a:pt x="0" y="0"/>
                </a:moveTo>
                <a:lnTo>
                  <a:pt x="6979650" y="0"/>
                </a:lnTo>
                <a:lnTo>
                  <a:pt x="69796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68370" y="582422"/>
            <a:ext cx="3449368" cy="1170689"/>
            <a:chOff x="0" y="0"/>
            <a:chExt cx="908475" cy="308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8475" cy="308329"/>
            </a:xfrm>
            <a:custGeom>
              <a:avLst/>
              <a:gdLst/>
              <a:ahLst/>
              <a:cxnLst/>
              <a:rect l="l" t="t" r="r" b="b"/>
              <a:pathLst>
                <a:path w="908475" h="308329">
                  <a:moveTo>
                    <a:pt x="114467" y="0"/>
                  </a:moveTo>
                  <a:lnTo>
                    <a:pt x="794009" y="0"/>
                  </a:lnTo>
                  <a:cubicBezTo>
                    <a:pt x="857227" y="0"/>
                    <a:pt x="908475" y="51249"/>
                    <a:pt x="908475" y="114467"/>
                  </a:cubicBezTo>
                  <a:lnTo>
                    <a:pt x="908475" y="193863"/>
                  </a:lnTo>
                  <a:cubicBezTo>
                    <a:pt x="908475" y="224221"/>
                    <a:pt x="896416" y="253336"/>
                    <a:pt x="874949" y="274803"/>
                  </a:cubicBezTo>
                  <a:cubicBezTo>
                    <a:pt x="853482" y="296270"/>
                    <a:pt x="824367" y="308329"/>
                    <a:pt x="794009" y="308329"/>
                  </a:cubicBezTo>
                  <a:lnTo>
                    <a:pt x="114467" y="308329"/>
                  </a:lnTo>
                  <a:cubicBezTo>
                    <a:pt x="51249" y="308329"/>
                    <a:pt x="0" y="257081"/>
                    <a:pt x="0" y="193863"/>
                  </a:cubicBezTo>
                  <a:lnTo>
                    <a:pt x="0" y="114467"/>
                  </a:lnTo>
                  <a:cubicBezTo>
                    <a:pt x="0" y="51249"/>
                    <a:pt x="51249" y="0"/>
                    <a:pt x="114467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08475" cy="346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Semnătura electronică a investitorului/beneficiarului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23479" y="1916433"/>
            <a:ext cx="10710104" cy="4065194"/>
            <a:chOff x="0" y="0"/>
            <a:chExt cx="2820768" cy="1070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0768" cy="1070668"/>
            </a:xfrm>
            <a:custGeom>
              <a:avLst/>
              <a:gdLst/>
              <a:ahLst/>
              <a:cxnLst/>
              <a:rect l="l" t="t" r="r" b="b"/>
              <a:pathLst>
                <a:path w="2820768" h="1070668">
                  <a:moveTo>
                    <a:pt x="36866" y="0"/>
                  </a:moveTo>
                  <a:lnTo>
                    <a:pt x="2783902" y="0"/>
                  </a:lnTo>
                  <a:cubicBezTo>
                    <a:pt x="2793680" y="0"/>
                    <a:pt x="2803057" y="3884"/>
                    <a:pt x="2809970" y="10798"/>
                  </a:cubicBezTo>
                  <a:cubicBezTo>
                    <a:pt x="2816884" y="17711"/>
                    <a:pt x="2820768" y="27088"/>
                    <a:pt x="2820768" y="36866"/>
                  </a:cubicBezTo>
                  <a:lnTo>
                    <a:pt x="2820768" y="1033802"/>
                  </a:lnTo>
                  <a:cubicBezTo>
                    <a:pt x="2820768" y="1043580"/>
                    <a:pt x="2816884" y="1052957"/>
                    <a:pt x="2809970" y="1059870"/>
                  </a:cubicBezTo>
                  <a:cubicBezTo>
                    <a:pt x="2803057" y="1066784"/>
                    <a:pt x="2793680" y="1070668"/>
                    <a:pt x="2783902" y="1070668"/>
                  </a:cubicBezTo>
                  <a:lnTo>
                    <a:pt x="36866" y="1070668"/>
                  </a:lnTo>
                  <a:cubicBezTo>
                    <a:pt x="27088" y="1070668"/>
                    <a:pt x="17711" y="1066784"/>
                    <a:pt x="10798" y="1059870"/>
                  </a:cubicBezTo>
                  <a:cubicBezTo>
                    <a:pt x="3884" y="1052957"/>
                    <a:pt x="0" y="1043580"/>
                    <a:pt x="0" y="1033802"/>
                  </a:cubicBezTo>
                  <a:lnTo>
                    <a:pt x="0" y="36866"/>
                  </a:lnTo>
                  <a:cubicBezTo>
                    <a:pt x="0" y="27088"/>
                    <a:pt x="3884" y="17711"/>
                    <a:pt x="10798" y="10798"/>
                  </a:cubicBezTo>
                  <a:cubicBezTo>
                    <a:pt x="17711" y="3884"/>
                    <a:pt x="27088" y="0"/>
                    <a:pt x="36866" y="0"/>
                  </a:cubicBezTo>
                  <a:close/>
                </a:path>
              </a:pathLst>
            </a:custGeom>
            <a:solidFill>
              <a:srgbClr val="7ED957">
                <a:alpha val="3764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20768" cy="1108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77825" y="3470762"/>
            <a:ext cx="6245319" cy="5021728"/>
            <a:chOff x="0" y="0"/>
            <a:chExt cx="8327091" cy="669563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4503183"/>
              <a:ext cx="8327091" cy="2192454"/>
              <a:chOff x="0" y="0"/>
              <a:chExt cx="1644858" cy="4330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44858" cy="433077"/>
              </a:xfrm>
              <a:custGeom>
                <a:avLst/>
                <a:gdLst/>
                <a:ahLst/>
                <a:cxnLst/>
                <a:rect l="l" t="t" r="r" b="b"/>
                <a:pathLst>
                  <a:path w="1644858" h="433077">
                    <a:moveTo>
                      <a:pt x="63221" y="0"/>
                    </a:moveTo>
                    <a:lnTo>
                      <a:pt x="1581636" y="0"/>
                    </a:lnTo>
                    <a:cubicBezTo>
                      <a:pt x="1598404" y="0"/>
                      <a:pt x="1614484" y="6661"/>
                      <a:pt x="1626340" y="18517"/>
                    </a:cubicBezTo>
                    <a:cubicBezTo>
                      <a:pt x="1638197" y="30373"/>
                      <a:pt x="1644858" y="46454"/>
                      <a:pt x="1644858" y="63221"/>
                    </a:cubicBezTo>
                    <a:lnTo>
                      <a:pt x="1644858" y="369856"/>
                    </a:lnTo>
                    <a:cubicBezTo>
                      <a:pt x="1644858" y="386623"/>
                      <a:pt x="1638197" y="402704"/>
                      <a:pt x="1626340" y="414560"/>
                    </a:cubicBezTo>
                    <a:cubicBezTo>
                      <a:pt x="1614484" y="426417"/>
                      <a:pt x="1598404" y="433077"/>
                      <a:pt x="1581636" y="433077"/>
                    </a:cubicBezTo>
                    <a:lnTo>
                      <a:pt x="63221" y="433077"/>
                    </a:lnTo>
                    <a:cubicBezTo>
                      <a:pt x="46454" y="433077"/>
                      <a:pt x="30373" y="426417"/>
                      <a:pt x="18517" y="414560"/>
                    </a:cubicBezTo>
                    <a:cubicBezTo>
                      <a:pt x="6661" y="402704"/>
                      <a:pt x="0" y="386623"/>
                      <a:pt x="0" y="369856"/>
                    </a:cubicBezTo>
                    <a:lnTo>
                      <a:pt x="0" y="63221"/>
                    </a:lnTo>
                    <a:cubicBezTo>
                      <a:pt x="0" y="46454"/>
                      <a:pt x="6661" y="30373"/>
                      <a:pt x="18517" y="18517"/>
                    </a:cubicBezTo>
                    <a:cubicBezTo>
                      <a:pt x="30373" y="6661"/>
                      <a:pt x="46454" y="0"/>
                      <a:pt x="63221" y="0"/>
                    </a:cubicBezTo>
                    <a:close/>
                  </a:path>
                </a:pathLst>
              </a:custGeom>
              <a:solidFill>
                <a:srgbClr val="F7DE6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44858" cy="4711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6294314">
              <a:off x="1995632" y="918000"/>
              <a:ext cx="4335827" cy="3169096"/>
            </a:xfrm>
            <a:custGeom>
              <a:avLst/>
              <a:gdLst/>
              <a:ahLst/>
              <a:cxnLst/>
              <a:rect l="l" t="t" r="r" b="b"/>
              <a:pathLst>
                <a:path w="4335827" h="3169096">
                  <a:moveTo>
                    <a:pt x="0" y="0"/>
                  </a:moveTo>
                  <a:lnTo>
                    <a:pt x="4335827" y="0"/>
                  </a:lnTo>
                  <a:lnTo>
                    <a:pt x="4335827" y="3169096"/>
                  </a:lnTo>
                  <a:lnTo>
                    <a:pt x="0" y="3169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246729" y="4669645"/>
              <a:ext cx="7998266" cy="185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Lato Bold"/>
                </a:rPr>
                <a:t>Observație: </a:t>
              </a:r>
            </a:p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Lato"/>
                </a:rPr>
                <a:t>Documentația tehnică va cuprinde toate documentele prevăzute în tabelele anexelor la O.M.A.I. 180/2022. </a:t>
              </a:r>
              <a:r>
                <a:rPr lang="en-US" sz="2000">
                  <a:solidFill>
                    <a:srgbClr val="004AAD"/>
                  </a:solidFill>
                  <a:latin typeface="Lato Bold"/>
                </a:rPr>
                <a:t>(Anexa nr. 6, Anexa nr. 7, Anexa nr. 12, Anexa nr. 13)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93963" y="2002578"/>
            <a:ext cx="10639620" cy="42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</a:rPr>
              <a:t>       În vederea depunerii documentației tehnice în format electronic, factorii care contribuie la proiectarea, verificarea și executarea construcțiilor sau investitorii/beneficiarii investițiilor trebuie să respecte următorii pași: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Lato"/>
              </a:rPr>
              <a:t>scanarea </a:t>
            </a:r>
            <a:r>
              <a:rPr lang="en-US" sz="2000" u="sng">
                <a:solidFill>
                  <a:srgbClr val="000000"/>
                </a:solidFill>
                <a:latin typeface="Lato Bold"/>
              </a:rPr>
              <a:t>individuală</a:t>
            </a:r>
            <a:r>
              <a:rPr lang="en-US" sz="2000">
                <a:solidFill>
                  <a:srgbClr val="000000"/>
                </a:solidFill>
                <a:latin typeface="Lato"/>
              </a:rPr>
              <a:t>, în format pdf, a </a:t>
            </a:r>
            <a:r>
              <a:rPr lang="en-US" sz="2000" u="sng">
                <a:solidFill>
                  <a:srgbClr val="000000"/>
                </a:solidFill>
                <a:latin typeface="Lato Bold"/>
              </a:rPr>
              <a:t>fiecărei</a:t>
            </a:r>
            <a:r>
              <a:rPr lang="en-US" sz="2000">
                <a:solidFill>
                  <a:srgbClr val="000000"/>
                </a:solidFill>
                <a:latin typeface="Lato"/>
              </a:rPr>
              <a:t> </a:t>
            </a:r>
            <a:r>
              <a:rPr lang="en-US" sz="2000">
                <a:solidFill>
                  <a:srgbClr val="FF3131"/>
                </a:solidFill>
                <a:latin typeface="Lato Bold"/>
              </a:rPr>
              <a:t>piese scrise și desenate </a:t>
            </a:r>
            <a:r>
              <a:rPr lang="en-US" sz="2000">
                <a:solidFill>
                  <a:srgbClr val="000000"/>
                </a:solidFill>
                <a:latin typeface="Lato Bold"/>
              </a:rPr>
              <a:t>(de exemplu: cererea-tip, scenariul de securitate la incendiu preliminar/scenariul de securitate la incendiu, referatul verificatorului de proiecte atestat la cerința „securitate la incendiu”, planul de situație, etc.),</a:t>
            </a:r>
            <a:r>
              <a:rPr lang="en-US" sz="2000">
                <a:solidFill>
                  <a:srgbClr val="000000"/>
                </a:solidFill>
                <a:latin typeface="Lato"/>
              </a:rPr>
              <a:t> însușite de către specialiști care desfășoară activitate în construcții, potrivit domeniului și specialității pentru care sunt atestați la cerința „securitate la incendiu” de Ministerul Dezvoltării, Lucrărilor Publice și Administrației;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Lato"/>
              </a:rPr>
              <a:t>aplicarea semnăturii electronice a investitorului sau beneficiarului pe documentația tehnică scanată.</a:t>
            </a:r>
          </a:p>
          <a:p>
            <a:pPr>
              <a:lnSpc>
                <a:spcPts val="2800"/>
              </a:lnSpc>
            </a:pPr>
            <a:endParaRPr/>
          </a:p>
        </p:txBody>
      </p:sp>
      <p:grpSp>
        <p:nvGrpSpPr>
          <p:cNvPr id="16" name="Group 16"/>
          <p:cNvGrpSpPr/>
          <p:nvPr/>
        </p:nvGrpSpPr>
        <p:grpSpPr>
          <a:xfrm>
            <a:off x="7193963" y="6450972"/>
            <a:ext cx="3449368" cy="1170689"/>
            <a:chOff x="0" y="0"/>
            <a:chExt cx="908475" cy="30832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8475" cy="308329"/>
            </a:xfrm>
            <a:custGeom>
              <a:avLst/>
              <a:gdLst/>
              <a:ahLst/>
              <a:cxnLst/>
              <a:rect l="l" t="t" r="r" b="b"/>
              <a:pathLst>
                <a:path w="908475" h="308329">
                  <a:moveTo>
                    <a:pt x="114467" y="0"/>
                  </a:moveTo>
                  <a:lnTo>
                    <a:pt x="794009" y="0"/>
                  </a:lnTo>
                  <a:cubicBezTo>
                    <a:pt x="857227" y="0"/>
                    <a:pt x="908475" y="51249"/>
                    <a:pt x="908475" y="114467"/>
                  </a:cubicBezTo>
                  <a:lnTo>
                    <a:pt x="908475" y="193863"/>
                  </a:lnTo>
                  <a:cubicBezTo>
                    <a:pt x="908475" y="224221"/>
                    <a:pt x="896416" y="253336"/>
                    <a:pt x="874949" y="274803"/>
                  </a:cubicBezTo>
                  <a:cubicBezTo>
                    <a:pt x="853482" y="296270"/>
                    <a:pt x="824367" y="308329"/>
                    <a:pt x="794009" y="308329"/>
                  </a:cubicBezTo>
                  <a:lnTo>
                    <a:pt x="114467" y="308329"/>
                  </a:lnTo>
                  <a:cubicBezTo>
                    <a:pt x="51249" y="308329"/>
                    <a:pt x="0" y="257081"/>
                    <a:pt x="0" y="193863"/>
                  </a:cubicBezTo>
                  <a:lnTo>
                    <a:pt x="0" y="114467"/>
                  </a:lnTo>
                  <a:cubicBezTo>
                    <a:pt x="0" y="51249"/>
                    <a:pt x="51249" y="0"/>
                    <a:pt x="114467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08475" cy="346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Semnăturile olografe ale proiectanților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01600" y="8358356"/>
            <a:ext cx="3449368" cy="1170689"/>
            <a:chOff x="0" y="0"/>
            <a:chExt cx="908475" cy="3083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8475" cy="308329"/>
            </a:xfrm>
            <a:custGeom>
              <a:avLst/>
              <a:gdLst/>
              <a:ahLst/>
              <a:cxnLst/>
              <a:rect l="l" t="t" r="r" b="b"/>
              <a:pathLst>
                <a:path w="908475" h="308329">
                  <a:moveTo>
                    <a:pt x="114467" y="0"/>
                  </a:moveTo>
                  <a:lnTo>
                    <a:pt x="794009" y="0"/>
                  </a:lnTo>
                  <a:cubicBezTo>
                    <a:pt x="857227" y="0"/>
                    <a:pt x="908475" y="51249"/>
                    <a:pt x="908475" y="114467"/>
                  </a:cubicBezTo>
                  <a:lnTo>
                    <a:pt x="908475" y="193863"/>
                  </a:lnTo>
                  <a:cubicBezTo>
                    <a:pt x="908475" y="224221"/>
                    <a:pt x="896416" y="253336"/>
                    <a:pt x="874949" y="274803"/>
                  </a:cubicBezTo>
                  <a:cubicBezTo>
                    <a:pt x="853482" y="296270"/>
                    <a:pt x="824367" y="308329"/>
                    <a:pt x="794009" y="308329"/>
                  </a:cubicBezTo>
                  <a:lnTo>
                    <a:pt x="114467" y="308329"/>
                  </a:lnTo>
                  <a:cubicBezTo>
                    <a:pt x="51249" y="308329"/>
                    <a:pt x="0" y="257081"/>
                    <a:pt x="0" y="193863"/>
                  </a:cubicBezTo>
                  <a:lnTo>
                    <a:pt x="0" y="114467"/>
                  </a:lnTo>
                  <a:cubicBezTo>
                    <a:pt x="0" y="51249"/>
                    <a:pt x="51249" y="0"/>
                    <a:pt x="114467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08475" cy="346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Ștampila și semnătura olografă a verificatorului de proiecte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652278" y="448310"/>
            <a:ext cx="26070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E8291"/>
                </a:solidFill>
                <a:latin typeface="Intro Rust"/>
              </a:rPr>
              <a:t>VARIANTA I</a:t>
            </a:r>
          </a:p>
        </p:txBody>
      </p:sp>
      <p:sp>
        <p:nvSpPr>
          <p:cNvPr id="23" name="Freeform 23"/>
          <p:cNvSpPr/>
          <p:nvPr/>
        </p:nvSpPr>
        <p:spPr>
          <a:xfrm rot="10263723">
            <a:off x="2817717" y="6427830"/>
            <a:ext cx="4307864" cy="1216971"/>
          </a:xfrm>
          <a:custGeom>
            <a:avLst/>
            <a:gdLst/>
            <a:ahLst/>
            <a:cxnLst/>
            <a:rect l="l" t="t" r="r" b="b"/>
            <a:pathLst>
              <a:path w="4307864" h="1216971">
                <a:moveTo>
                  <a:pt x="0" y="0"/>
                </a:moveTo>
                <a:lnTo>
                  <a:pt x="4307864" y="0"/>
                </a:lnTo>
                <a:lnTo>
                  <a:pt x="4307864" y="1216972"/>
                </a:lnTo>
                <a:lnTo>
                  <a:pt x="0" y="1216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117825">
            <a:off x="6615231" y="8255414"/>
            <a:ext cx="1822298" cy="831423"/>
          </a:xfrm>
          <a:custGeom>
            <a:avLst/>
            <a:gdLst/>
            <a:ahLst/>
            <a:cxnLst/>
            <a:rect l="l" t="t" r="r" b="b"/>
            <a:pathLst>
              <a:path w="1822298" h="831423">
                <a:moveTo>
                  <a:pt x="0" y="0"/>
                </a:moveTo>
                <a:lnTo>
                  <a:pt x="1822298" y="0"/>
                </a:lnTo>
                <a:lnTo>
                  <a:pt x="1822298" y="831423"/>
                </a:lnTo>
                <a:lnTo>
                  <a:pt x="0" y="8314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0800000">
            <a:off x="6827124" y="752054"/>
            <a:ext cx="1822298" cy="831423"/>
          </a:xfrm>
          <a:custGeom>
            <a:avLst/>
            <a:gdLst/>
            <a:ahLst/>
            <a:cxnLst/>
            <a:rect l="l" t="t" r="r" b="b"/>
            <a:pathLst>
              <a:path w="1822298" h="831423">
                <a:moveTo>
                  <a:pt x="0" y="0"/>
                </a:moveTo>
                <a:lnTo>
                  <a:pt x="1822298" y="0"/>
                </a:lnTo>
                <a:lnTo>
                  <a:pt x="1822298" y="831424"/>
                </a:lnTo>
                <a:lnTo>
                  <a:pt x="0" y="83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6200" y="8322167"/>
            <a:ext cx="3548282" cy="1302574"/>
            <a:chOff x="0" y="0"/>
            <a:chExt cx="934527" cy="343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527" cy="343065"/>
            </a:xfrm>
            <a:custGeom>
              <a:avLst/>
              <a:gdLst/>
              <a:ahLst/>
              <a:cxnLst/>
              <a:rect l="l" t="t" r="r" b="b"/>
              <a:pathLst>
                <a:path w="934527" h="343065">
                  <a:moveTo>
                    <a:pt x="111276" y="0"/>
                  </a:moveTo>
                  <a:lnTo>
                    <a:pt x="823251" y="0"/>
                  </a:lnTo>
                  <a:cubicBezTo>
                    <a:pt x="852763" y="0"/>
                    <a:pt x="881067" y="11724"/>
                    <a:pt x="901935" y="32592"/>
                  </a:cubicBezTo>
                  <a:cubicBezTo>
                    <a:pt x="922803" y="53460"/>
                    <a:pt x="934527" y="81764"/>
                    <a:pt x="934527" y="111276"/>
                  </a:cubicBezTo>
                  <a:lnTo>
                    <a:pt x="934527" y="231789"/>
                  </a:lnTo>
                  <a:cubicBezTo>
                    <a:pt x="934527" y="261301"/>
                    <a:pt x="922803" y="289605"/>
                    <a:pt x="901935" y="310473"/>
                  </a:cubicBezTo>
                  <a:cubicBezTo>
                    <a:pt x="881067" y="331341"/>
                    <a:pt x="852763" y="343065"/>
                    <a:pt x="823251" y="343065"/>
                  </a:cubicBezTo>
                  <a:lnTo>
                    <a:pt x="111276" y="343065"/>
                  </a:lnTo>
                  <a:cubicBezTo>
                    <a:pt x="81764" y="343065"/>
                    <a:pt x="53460" y="331341"/>
                    <a:pt x="32592" y="310473"/>
                  </a:cubicBezTo>
                  <a:cubicBezTo>
                    <a:pt x="11724" y="289605"/>
                    <a:pt x="0" y="261301"/>
                    <a:pt x="0" y="231789"/>
                  </a:cubicBezTo>
                  <a:lnTo>
                    <a:pt x="0" y="111276"/>
                  </a:lnTo>
                  <a:cubicBezTo>
                    <a:pt x="0" y="81764"/>
                    <a:pt x="11724" y="53460"/>
                    <a:pt x="32592" y="32592"/>
                  </a:cubicBezTo>
                  <a:cubicBezTo>
                    <a:pt x="53460" y="11724"/>
                    <a:pt x="81764" y="0"/>
                    <a:pt x="111276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527" cy="38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Semnăturile electronice ale proiectanților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8985" y="6379761"/>
            <a:ext cx="4683808" cy="1461821"/>
            <a:chOff x="0" y="0"/>
            <a:chExt cx="1233595" cy="3850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3595" cy="385006"/>
            </a:xfrm>
            <a:custGeom>
              <a:avLst/>
              <a:gdLst/>
              <a:ahLst/>
              <a:cxnLst/>
              <a:rect l="l" t="t" r="r" b="b"/>
              <a:pathLst>
                <a:path w="1233595" h="385006">
                  <a:moveTo>
                    <a:pt x="84298" y="0"/>
                  </a:moveTo>
                  <a:lnTo>
                    <a:pt x="1149297" y="0"/>
                  </a:lnTo>
                  <a:cubicBezTo>
                    <a:pt x="1171654" y="0"/>
                    <a:pt x="1193096" y="8881"/>
                    <a:pt x="1208905" y="24690"/>
                  </a:cubicBezTo>
                  <a:cubicBezTo>
                    <a:pt x="1224714" y="40499"/>
                    <a:pt x="1233595" y="61941"/>
                    <a:pt x="1233595" y="84298"/>
                  </a:cubicBezTo>
                  <a:lnTo>
                    <a:pt x="1233595" y="300708"/>
                  </a:lnTo>
                  <a:cubicBezTo>
                    <a:pt x="1233595" y="323065"/>
                    <a:pt x="1224714" y="344507"/>
                    <a:pt x="1208905" y="360316"/>
                  </a:cubicBezTo>
                  <a:cubicBezTo>
                    <a:pt x="1193096" y="376125"/>
                    <a:pt x="1171654" y="385006"/>
                    <a:pt x="1149297" y="385006"/>
                  </a:cubicBezTo>
                  <a:lnTo>
                    <a:pt x="84298" y="385006"/>
                  </a:lnTo>
                  <a:cubicBezTo>
                    <a:pt x="61941" y="385006"/>
                    <a:pt x="40499" y="376125"/>
                    <a:pt x="24690" y="360316"/>
                  </a:cubicBezTo>
                  <a:cubicBezTo>
                    <a:pt x="8881" y="344507"/>
                    <a:pt x="0" y="323065"/>
                    <a:pt x="0" y="300708"/>
                  </a:cubicBezTo>
                  <a:lnTo>
                    <a:pt x="0" y="84298"/>
                  </a:lnTo>
                  <a:cubicBezTo>
                    <a:pt x="0" y="61941"/>
                    <a:pt x="8881" y="40499"/>
                    <a:pt x="24690" y="24690"/>
                  </a:cubicBezTo>
                  <a:cubicBezTo>
                    <a:pt x="40499" y="8881"/>
                    <a:pt x="61941" y="0"/>
                    <a:pt x="84298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33595" cy="423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Semnătura electronică a verificatorului/verificatorilor de proiecte atestați pe domeniile de competență (Cc, Ci, Is, It, Ie, Ig, după caz)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04221" y="1573556"/>
            <a:ext cx="10784106" cy="4094346"/>
            <a:chOff x="0" y="0"/>
            <a:chExt cx="2840258" cy="10783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0258" cy="1078346"/>
            </a:xfrm>
            <a:custGeom>
              <a:avLst/>
              <a:gdLst/>
              <a:ahLst/>
              <a:cxnLst/>
              <a:rect l="l" t="t" r="r" b="b"/>
              <a:pathLst>
                <a:path w="2840258" h="1078346">
                  <a:moveTo>
                    <a:pt x="36613" y="0"/>
                  </a:moveTo>
                  <a:lnTo>
                    <a:pt x="2803646" y="0"/>
                  </a:lnTo>
                  <a:cubicBezTo>
                    <a:pt x="2823866" y="0"/>
                    <a:pt x="2840258" y="16392"/>
                    <a:pt x="2840258" y="36613"/>
                  </a:cubicBezTo>
                  <a:lnTo>
                    <a:pt x="2840258" y="1041733"/>
                  </a:lnTo>
                  <a:cubicBezTo>
                    <a:pt x="2840258" y="1061954"/>
                    <a:pt x="2823866" y="1078346"/>
                    <a:pt x="2803646" y="1078346"/>
                  </a:cubicBezTo>
                  <a:lnTo>
                    <a:pt x="36613" y="1078346"/>
                  </a:lnTo>
                  <a:cubicBezTo>
                    <a:pt x="16392" y="1078346"/>
                    <a:pt x="0" y="1061954"/>
                    <a:pt x="0" y="1041733"/>
                  </a:cubicBezTo>
                  <a:lnTo>
                    <a:pt x="0" y="36613"/>
                  </a:lnTo>
                  <a:cubicBezTo>
                    <a:pt x="0" y="16392"/>
                    <a:pt x="16392" y="0"/>
                    <a:pt x="36613" y="0"/>
                  </a:cubicBezTo>
                  <a:close/>
                </a:path>
              </a:pathLst>
            </a:custGeom>
            <a:solidFill>
              <a:srgbClr val="7ED957">
                <a:alpha val="3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40258" cy="11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7142154" cy="10287000"/>
          </a:xfrm>
          <a:custGeom>
            <a:avLst/>
            <a:gdLst/>
            <a:ahLst/>
            <a:cxnLst/>
            <a:rect l="l" t="t" r="r" b="b"/>
            <a:pathLst>
              <a:path w="7142154" h="10287000">
                <a:moveTo>
                  <a:pt x="0" y="0"/>
                </a:moveTo>
                <a:lnTo>
                  <a:pt x="7142154" y="0"/>
                </a:lnTo>
                <a:lnTo>
                  <a:pt x="71421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48" r="-11448"/>
            </a:stretch>
          </a:blipFill>
        </p:spPr>
      </p:sp>
      <p:sp>
        <p:nvSpPr>
          <p:cNvPr id="12" name="Freeform 12"/>
          <p:cNvSpPr/>
          <p:nvPr/>
        </p:nvSpPr>
        <p:spPr>
          <a:xfrm rot="10057091">
            <a:off x="2447121" y="6346880"/>
            <a:ext cx="4307864" cy="1216971"/>
          </a:xfrm>
          <a:custGeom>
            <a:avLst/>
            <a:gdLst/>
            <a:ahLst/>
            <a:cxnLst/>
            <a:rect l="l" t="t" r="r" b="b"/>
            <a:pathLst>
              <a:path w="4307864" h="1216971">
                <a:moveTo>
                  <a:pt x="0" y="0"/>
                </a:moveTo>
                <a:lnTo>
                  <a:pt x="4307863" y="0"/>
                </a:lnTo>
                <a:lnTo>
                  <a:pt x="4307863" y="1216972"/>
                </a:lnTo>
                <a:lnTo>
                  <a:pt x="0" y="1216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233046" flipH="1">
            <a:off x="6288984" y="7872112"/>
            <a:ext cx="1243803" cy="567485"/>
          </a:xfrm>
          <a:custGeom>
            <a:avLst/>
            <a:gdLst/>
            <a:ahLst/>
            <a:cxnLst/>
            <a:rect l="l" t="t" r="r" b="b"/>
            <a:pathLst>
              <a:path w="1243803" h="567485">
                <a:moveTo>
                  <a:pt x="1243803" y="0"/>
                </a:moveTo>
                <a:lnTo>
                  <a:pt x="0" y="0"/>
                </a:lnTo>
                <a:lnTo>
                  <a:pt x="0" y="567485"/>
                </a:lnTo>
                <a:lnTo>
                  <a:pt x="1243803" y="567485"/>
                </a:lnTo>
                <a:lnTo>
                  <a:pt x="12438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12349" flipH="1">
            <a:off x="6213458" y="8474221"/>
            <a:ext cx="1243803" cy="567485"/>
          </a:xfrm>
          <a:custGeom>
            <a:avLst/>
            <a:gdLst/>
            <a:ahLst/>
            <a:cxnLst/>
            <a:rect l="l" t="t" r="r" b="b"/>
            <a:pathLst>
              <a:path w="1243803" h="567485">
                <a:moveTo>
                  <a:pt x="1243803" y="0"/>
                </a:moveTo>
                <a:lnTo>
                  <a:pt x="0" y="0"/>
                </a:lnTo>
                <a:lnTo>
                  <a:pt x="0" y="567485"/>
                </a:lnTo>
                <a:lnTo>
                  <a:pt x="1243803" y="567485"/>
                </a:lnTo>
                <a:lnTo>
                  <a:pt x="12438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351482" flipH="1">
            <a:off x="6272696" y="8974557"/>
            <a:ext cx="1243803" cy="567485"/>
          </a:xfrm>
          <a:custGeom>
            <a:avLst/>
            <a:gdLst/>
            <a:ahLst/>
            <a:cxnLst/>
            <a:rect l="l" t="t" r="r" b="b"/>
            <a:pathLst>
              <a:path w="1243803" h="567485">
                <a:moveTo>
                  <a:pt x="1243803" y="0"/>
                </a:moveTo>
                <a:lnTo>
                  <a:pt x="0" y="0"/>
                </a:lnTo>
                <a:lnTo>
                  <a:pt x="0" y="567486"/>
                </a:lnTo>
                <a:lnTo>
                  <a:pt x="1243803" y="567486"/>
                </a:lnTo>
                <a:lnTo>
                  <a:pt x="12438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4711634">
            <a:off x="11490378" y="4372695"/>
            <a:ext cx="3602996" cy="2633462"/>
          </a:xfrm>
          <a:custGeom>
            <a:avLst/>
            <a:gdLst/>
            <a:ahLst/>
            <a:cxnLst/>
            <a:rect l="l" t="t" r="r" b="b"/>
            <a:pathLst>
              <a:path w="3602996" h="2633462">
                <a:moveTo>
                  <a:pt x="0" y="0"/>
                </a:moveTo>
                <a:lnTo>
                  <a:pt x="3602996" y="0"/>
                </a:lnTo>
                <a:lnTo>
                  <a:pt x="3602996" y="2633462"/>
                </a:lnTo>
                <a:lnTo>
                  <a:pt x="0" y="26334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199780" y="1721511"/>
            <a:ext cx="10688547" cy="389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Lato"/>
              </a:rPr>
              <a:t>       În vederea depunerii documentației tehnice în format electronic, factorii care contribuie la proiectarea, verificarea și executarea construcțiilor sau investitorii/beneficiarii investițiilor trebuie să respecte următorii pași:</a:t>
            </a:r>
          </a:p>
          <a:p>
            <a:pPr marL="474981" lvl="1" indent="-23749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ato"/>
              </a:rPr>
              <a:t>aplicarea semnăturilor electronice ale proiectanților pentru specialitățile „arhitectură”, „instalații sanitare”, „instalații electrice”, „instalații termice”, după caz, pe </a:t>
            </a:r>
            <a:r>
              <a:rPr lang="en-US" sz="2200">
                <a:solidFill>
                  <a:srgbClr val="FF3131"/>
                </a:solidFill>
                <a:latin typeface="Lato Bold"/>
              </a:rPr>
              <a:t>documentația tehnică</a:t>
            </a:r>
            <a:r>
              <a:rPr lang="en-US" sz="2200">
                <a:solidFill>
                  <a:srgbClr val="000000"/>
                </a:solidFill>
                <a:latin typeface="Lato"/>
              </a:rPr>
              <a:t>;</a:t>
            </a:r>
          </a:p>
          <a:p>
            <a:pPr marL="474981" lvl="1" indent="-23749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ato"/>
              </a:rPr>
              <a:t>aplicarea semnăturilor electronice ale verificatorilor de proiecte atestați pentru cerințele/domeniile „securitate la incendiu” și/sau „construcții” și/sau „instalații”, după caz, pe documentația tehnică.</a:t>
            </a:r>
          </a:p>
          <a:p>
            <a:pPr>
              <a:lnSpc>
                <a:spcPts val="30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4554200" y="448310"/>
            <a:ext cx="280317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E8291"/>
                </a:solidFill>
                <a:latin typeface="Intro Rust"/>
              </a:rPr>
              <a:t>VARIANTA II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026593" y="4475797"/>
            <a:ext cx="184785" cy="189548"/>
            <a:chOff x="0" y="0"/>
            <a:chExt cx="246380" cy="252730"/>
          </a:xfrm>
        </p:grpSpPr>
        <p:sp>
          <p:nvSpPr>
            <p:cNvPr id="20" name="Freeform 20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7009447" y="4474845"/>
            <a:ext cx="189548" cy="190500"/>
            <a:chOff x="0" y="0"/>
            <a:chExt cx="252730" cy="254000"/>
          </a:xfrm>
        </p:grpSpPr>
        <p:sp>
          <p:nvSpPr>
            <p:cNvPr id="22" name="Freeform 22"/>
            <p:cNvSpPr/>
            <p:nvPr/>
          </p:nvSpPr>
          <p:spPr>
            <a:xfrm>
              <a:off x="49530" y="48260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10">
                  <a:moveTo>
                    <a:pt x="77470" y="154940"/>
                  </a:moveTo>
                  <a:cubicBezTo>
                    <a:pt x="3810" y="109220"/>
                    <a:pt x="0" y="90170"/>
                    <a:pt x="1270" y="74930"/>
                  </a:cubicBezTo>
                  <a:cubicBezTo>
                    <a:pt x="2540" y="59690"/>
                    <a:pt x="7620" y="40640"/>
                    <a:pt x="19050" y="29210"/>
                  </a:cubicBezTo>
                  <a:cubicBezTo>
                    <a:pt x="33020" y="15240"/>
                    <a:pt x="64770" y="0"/>
                    <a:pt x="85090" y="2540"/>
                  </a:cubicBezTo>
                  <a:cubicBezTo>
                    <a:pt x="106680" y="5080"/>
                    <a:pt x="134620" y="26670"/>
                    <a:pt x="144780" y="43180"/>
                  </a:cubicBezTo>
                  <a:cubicBezTo>
                    <a:pt x="153670" y="57150"/>
                    <a:pt x="154940" y="76200"/>
                    <a:pt x="152400" y="91440"/>
                  </a:cubicBezTo>
                  <a:cubicBezTo>
                    <a:pt x="149860" y="106680"/>
                    <a:pt x="142240" y="124460"/>
                    <a:pt x="129540" y="134620"/>
                  </a:cubicBezTo>
                  <a:cubicBezTo>
                    <a:pt x="114300" y="147320"/>
                    <a:pt x="80010" y="156210"/>
                    <a:pt x="60960" y="153670"/>
                  </a:cubicBezTo>
                  <a:cubicBezTo>
                    <a:pt x="44450" y="151130"/>
                    <a:pt x="29210" y="139700"/>
                    <a:pt x="19050" y="128270"/>
                  </a:cubicBezTo>
                  <a:cubicBezTo>
                    <a:pt x="8890" y="116840"/>
                    <a:pt x="2540" y="97790"/>
                    <a:pt x="1270" y="82550"/>
                  </a:cubicBezTo>
                  <a:cubicBezTo>
                    <a:pt x="0" y="67310"/>
                    <a:pt x="5080" y="48260"/>
                    <a:pt x="13970" y="35560"/>
                  </a:cubicBezTo>
                  <a:cubicBezTo>
                    <a:pt x="22860" y="22860"/>
                    <a:pt x="39370" y="11430"/>
                    <a:pt x="53340" y="6350"/>
                  </a:cubicBezTo>
                  <a:cubicBezTo>
                    <a:pt x="66040" y="1270"/>
                    <a:pt x="82550" y="1270"/>
                    <a:pt x="95250" y="3810"/>
                  </a:cubicBezTo>
                  <a:cubicBezTo>
                    <a:pt x="106680" y="6350"/>
                    <a:pt x="119380" y="12700"/>
                    <a:pt x="128270" y="20320"/>
                  </a:cubicBezTo>
                  <a:cubicBezTo>
                    <a:pt x="137160" y="27940"/>
                    <a:pt x="146050" y="38100"/>
                    <a:pt x="149860" y="50800"/>
                  </a:cubicBezTo>
                  <a:cubicBezTo>
                    <a:pt x="154940" y="66040"/>
                    <a:pt x="156210" y="88900"/>
                    <a:pt x="151130" y="104140"/>
                  </a:cubicBezTo>
                  <a:cubicBezTo>
                    <a:pt x="146050" y="120650"/>
                    <a:pt x="128270" y="137160"/>
                    <a:pt x="115570" y="146050"/>
                  </a:cubicBezTo>
                  <a:cubicBezTo>
                    <a:pt x="104140" y="152400"/>
                    <a:pt x="80010" y="154940"/>
                    <a:pt x="80010" y="1549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6969443" y="4479608"/>
            <a:ext cx="184785" cy="189548"/>
            <a:chOff x="0" y="0"/>
            <a:chExt cx="246380" cy="252730"/>
          </a:xfrm>
        </p:grpSpPr>
        <p:sp>
          <p:nvSpPr>
            <p:cNvPr id="24" name="Freeform 24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6954203" y="4475797"/>
            <a:ext cx="184785" cy="189548"/>
            <a:chOff x="0" y="0"/>
            <a:chExt cx="246380" cy="252730"/>
          </a:xfrm>
        </p:grpSpPr>
        <p:sp>
          <p:nvSpPr>
            <p:cNvPr id="26" name="Freeform 26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6958012" y="4449128"/>
            <a:ext cx="184785" cy="189548"/>
            <a:chOff x="0" y="0"/>
            <a:chExt cx="246380" cy="252730"/>
          </a:xfrm>
        </p:grpSpPr>
        <p:sp>
          <p:nvSpPr>
            <p:cNvPr id="28" name="Freeform 28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6959918" y="4489132"/>
            <a:ext cx="184785" cy="189548"/>
            <a:chOff x="0" y="0"/>
            <a:chExt cx="246380" cy="252730"/>
          </a:xfrm>
        </p:grpSpPr>
        <p:sp>
          <p:nvSpPr>
            <p:cNvPr id="30" name="Freeform 30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6958965" y="4524375"/>
            <a:ext cx="190500" cy="193358"/>
            <a:chOff x="0" y="0"/>
            <a:chExt cx="254000" cy="257810"/>
          </a:xfrm>
        </p:grpSpPr>
        <p:sp>
          <p:nvSpPr>
            <p:cNvPr id="32" name="Freeform 32"/>
            <p:cNvSpPr/>
            <p:nvPr/>
          </p:nvSpPr>
          <p:spPr>
            <a:xfrm>
              <a:off x="46990" y="45720"/>
              <a:ext cx="157480" cy="163830"/>
            </a:xfrm>
            <a:custGeom>
              <a:avLst/>
              <a:gdLst/>
              <a:ahLst/>
              <a:cxnLst/>
              <a:rect l="l" t="t" r="r" b="b"/>
              <a:pathLst>
                <a:path w="157480" h="163830">
                  <a:moveTo>
                    <a:pt x="156210" y="85090"/>
                  </a:moveTo>
                  <a:cubicBezTo>
                    <a:pt x="128270" y="146050"/>
                    <a:pt x="97790" y="162560"/>
                    <a:pt x="76200" y="161290"/>
                  </a:cubicBezTo>
                  <a:cubicBezTo>
                    <a:pt x="54610" y="160020"/>
                    <a:pt x="25400" y="140970"/>
                    <a:pt x="13970" y="124460"/>
                  </a:cubicBezTo>
                  <a:cubicBezTo>
                    <a:pt x="3810" y="110490"/>
                    <a:pt x="0" y="92710"/>
                    <a:pt x="3810" y="76200"/>
                  </a:cubicBezTo>
                  <a:cubicBezTo>
                    <a:pt x="7620" y="57150"/>
                    <a:pt x="27940" y="26670"/>
                    <a:pt x="44450" y="16510"/>
                  </a:cubicBezTo>
                  <a:cubicBezTo>
                    <a:pt x="58420" y="7620"/>
                    <a:pt x="77470" y="6350"/>
                    <a:pt x="92710" y="8890"/>
                  </a:cubicBezTo>
                  <a:cubicBezTo>
                    <a:pt x="107950" y="11430"/>
                    <a:pt x="125730" y="20320"/>
                    <a:pt x="135890" y="31750"/>
                  </a:cubicBezTo>
                  <a:cubicBezTo>
                    <a:pt x="146050" y="43180"/>
                    <a:pt x="154940" y="60960"/>
                    <a:pt x="156210" y="76200"/>
                  </a:cubicBezTo>
                  <a:cubicBezTo>
                    <a:pt x="157480" y="91440"/>
                    <a:pt x="156210" y="110490"/>
                    <a:pt x="146050" y="124460"/>
                  </a:cubicBezTo>
                  <a:cubicBezTo>
                    <a:pt x="134620" y="140970"/>
                    <a:pt x="104140" y="158750"/>
                    <a:pt x="83820" y="161290"/>
                  </a:cubicBezTo>
                  <a:cubicBezTo>
                    <a:pt x="67310" y="163830"/>
                    <a:pt x="49530" y="156210"/>
                    <a:pt x="36830" y="147320"/>
                  </a:cubicBezTo>
                  <a:cubicBezTo>
                    <a:pt x="24130" y="138430"/>
                    <a:pt x="12700" y="123190"/>
                    <a:pt x="7620" y="109220"/>
                  </a:cubicBezTo>
                  <a:cubicBezTo>
                    <a:pt x="2540" y="96520"/>
                    <a:pt x="1270" y="78740"/>
                    <a:pt x="3810" y="66040"/>
                  </a:cubicBezTo>
                  <a:cubicBezTo>
                    <a:pt x="6350" y="54610"/>
                    <a:pt x="11430" y="41910"/>
                    <a:pt x="19050" y="33020"/>
                  </a:cubicBezTo>
                  <a:cubicBezTo>
                    <a:pt x="26670" y="22860"/>
                    <a:pt x="35560" y="13970"/>
                    <a:pt x="46990" y="8890"/>
                  </a:cubicBezTo>
                  <a:cubicBezTo>
                    <a:pt x="60960" y="2540"/>
                    <a:pt x="85090" y="0"/>
                    <a:pt x="101600" y="5080"/>
                  </a:cubicBezTo>
                  <a:cubicBezTo>
                    <a:pt x="118110" y="10160"/>
                    <a:pt x="135890" y="25400"/>
                    <a:pt x="144780" y="38100"/>
                  </a:cubicBezTo>
                  <a:cubicBezTo>
                    <a:pt x="152400" y="48260"/>
                    <a:pt x="156210" y="72390"/>
                    <a:pt x="156210" y="723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6961822" y="4551997"/>
            <a:ext cx="184785" cy="189548"/>
            <a:chOff x="0" y="0"/>
            <a:chExt cx="246380" cy="252730"/>
          </a:xfrm>
        </p:grpSpPr>
        <p:sp>
          <p:nvSpPr>
            <p:cNvPr id="34" name="Freeform 34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6957060" y="4576762"/>
            <a:ext cx="190500" cy="191452"/>
            <a:chOff x="0" y="0"/>
            <a:chExt cx="254000" cy="255270"/>
          </a:xfrm>
        </p:grpSpPr>
        <p:sp>
          <p:nvSpPr>
            <p:cNvPr id="36" name="Freeform 36"/>
            <p:cNvSpPr/>
            <p:nvPr/>
          </p:nvSpPr>
          <p:spPr>
            <a:xfrm>
              <a:off x="48260" y="45720"/>
              <a:ext cx="156210" cy="161290"/>
            </a:xfrm>
            <a:custGeom>
              <a:avLst/>
              <a:gdLst/>
              <a:ahLst/>
              <a:cxnLst/>
              <a:rect l="l" t="t" r="r" b="b"/>
              <a:pathLst>
                <a:path w="156210" h="161290">
                  <a:moveTo>
                    <a:pt x="154940" y="81280"/>
                  </a:moveTo>
                  <a:cubicBezTo>
                    <a:pt x="127000" y="143510"/>
                    <a:pt x="96520" y="160020"/>
                    <a:pt x="74930" y="158750"/>
                  </a:cubicBezTo>
                  <a:cubicBezTo>
                    <a:pt x="53340" y="157480"/>
                    <a:pt x="24130" y="137160"/>
                    <a:pt x="12700" y="120650"/>
                  </a:cubicBezTo>
                  <a:cubicBezTo>
                    <a:pt x="3810" y="107950"/>
                    <a:pt x="0" y="90170"/>
                    <a:pt x="2540" y="73660"/>
                  </a:cubicBezTo>
                  <a:cubicBezTo>
                    <a:pt x="6350" y="54610"/>
                    <a:pt x="26670" y="24130"/>
                    <a:pt x="43180" y="13970"/>
                  </a:cubicBezTo>
                  <a:cubicBezTo>
                    <a:pt x="57150" y="5080"/>
                    <a:pt x="76200" y="3810"/>
                    <a:pt x="91440" y="6350"/>
                  </a:cubicBezTo>
                  <a:cubicBezTo>
                    <a:pt x="106680" y="8890"/>
                    <a:pt x="124460" y="17780"/>
                    <a:pt x="134620" y="29210"/>
                  </a:cubicBezTo>
                  <a:cubicBezTo>
                    <a:pt x="144780" y="40640"/>
                    <a:pt x="153670" y="58420"/>
                    <a:pt x="154940" y="73660"/>
                  </a:cubicBezTo>
                  <a:cubicBezTo>
                    <a:pt x="156210" y="88900"/>
                    <a:pt x="153670" y="107950"/>
                    <a:pt x="144780" y="120650"/>
                  </a:cubicBezTo>
                  <a:cubicBezTo>
                    <a:pt x="133350" y="137160"/>
                    <a:pt x="102870" y="156210"/>
                    <a:pt x="82550" y="158750"/>
                  </a:cubicBezTo>
                  <a:cubicBezTo>
                    <a:pt x="66040" y="161290"/>
                    <a:pt x="48260" y="153670"/>
                    <a:pt x="35560" y="144780"/>
                  </a:cubicBezTo>
                  <a:cubicBezTo>
                    <a:pt x="22860" y="135890"/>
                    <a:pt x="11430" y="120650"/>
                    <a:pt x="6350" y="106680"/>
                  </a:cubicBezTo>
                  <a:cubicBezTo>
                    <a:pt x="1270" y="93980"/>
                    <a:pt x="1270" y="76200"/>
                    <a:pt x="3810" y="63500"/>
                  </a:cubicBezTo>
                  <a:cubicBezTo>
                    <a:pt x="6350" y="52070"/>
                    <a:pt x="11430" y="39370"/>
                    <a:pt x="19050" y="30480"/>
                  </a:cubicBezTo>
                  <a:cubicBezTo>
                    <a:pt x="26670" y="21590"/>
                    <a:pt x="35560" y="12700"/>
                    <a:pt x="46990" y="7620"/>
                  </a:cubicBezTo>
                  <a:cubicBezTo>
                    <a:pt x="60960" y="2540"/>
                    <a:pt x="85090" y="0"/>
                    <a:pt x="101600" y="5080"/>
                  </a:cubicBezTo>
                  <a:cubicBezTo>
                    <a:pt x="118110" y="10160"/>
                    <a:pt x="135890" y="25400"/>
                    <a:pt x="144780" y="38100"/>
                  </a:cubicBezTo>
                  <a:cubicBezTo>
                    <a:pt x="152400" y="48260"/>
                    <a:pt x="154940" y="73660"/>
                    <a:pt x="154940" y="736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6961822" y="4603432"/>
            <a:ext cx="184785" cy="189548"/>
            <a:chOff x="0" y="0"/>
            <a:chExt cx="246380" cy="252730"/>
          </a:xfrm>
        </p:grpSpPr>
        <p:sp>
          <p:nvSpPr>
            <p:cNvPr id="38" name="Freeform 38"/>
            <p:cNvSpPr/>
            <p:nvPr/>
          </p:nvSpPr>
          <p:spPr>
            <a:xfrm>
              <a:off x="44450" y="49530"/>
              <a:ext cx="148590" cy="154940"/>
            </a:xfrm>
            <a:custGeom>
              <a:avLst/>
              <a:gdLst/>
              <a:ahLst/>
              <a:cxnLst/>
              <a:rect l="l" t="t" r="r" b="b"/>
              <a:pathLst>
                <a:path w="148590" h="154940">
                  <a:moveTo>
                    <a:pt x="148590" y="53340"/>
                  </a:moveTo>
                  <a:cubicBezTo>
                    <a:pt x="146050" y="107950"/>
                    <a:pt x="123190" y="135890"/>
                    <a:pt x="107950" y="146050"/>
                  </a:cubicBezTo>
                  <a:cubicBezTo>
                    <a:pt x="96520" y="152400"/>
                    <a:pt x="83820" y="154940"/>
                    <a:pt x="71120" y="152400"/>
                  </a:cubicBezTo>
                  <a:cubicBezTo>
                    <a:pt x="53340" y="148590"/>
                    <a:pt x="22860" y="133350"/>
                    <a:pt x="11430" y="115570"/>
                  </a:cubicBezTo>
                  <a:cubicBezTo>
                    <a:pt x="0" y="97790"/>
                    <a:pt x="1270" y="62230"/>
                    <a:pt x="6350" y="44450"/>
                  </a:cubicBezTo>
                  <a:cubicBezTo>
                    <a:pt x="10160" y="31750"/>
                    <a:pt x="20320" y="24130"/>
                    <a:pt x="29210" y="16510"/>
                  </a:cubicBezTo>
                  <a:cubicBezTo>
                    <a:pt x="38100" y="8890"/>
                    <a:pt x="49530" y="2540"/>
                    <a:pt x="6223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39" name="Freeform 39"/>
          <p:cNvSpPr/>
          <p:nvPr/>
        </p:nvSpPr>
        <p:spPr>
          <a:xfrm rot="-10553046" flipV="1">
            <a:off x="2450012" y="8944114"/>
            <a:ext cx="4972192" cy="1404644"/>
          </a:xfrm>
          <a:custGeom>
            <a:avLst/>
            <a:gdLst/>
            <a:ahLst/>
            <a:cxnLst/>
            <a:rect l="l" t="t" r="r" b="b"/>
            <a:pathLst>
              <a:path w="4972192" h="1404644">
                <a:moveTo>
                  <a:pt x="0" y="1404645"/>
                </a:moveTo>
                <a:lnTo>
                  <a:pt x="4972192" y="1404645"/>
                </a:lnTo>
                <a:lnTo>
                  <a:pt x="4972192" y="0"/>
                </a:lnTo>
                <a:lnTo>
                  <a:pt x="0" y="0"/>
                </a:lnTo>
                <a:lnTo>
                  <a:pt x="0" y="140464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1802793" y="7417535"/>
            <a:ext cx="6245319" cy="1644341"/>
            <a:chOff x="0" y="0"/>
            <a:chExt cx="1644858" cy="43307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644858" cy="433077"/>
            </a:xfrm>
            <a:custGeom>
              <a:avLst/>
              <a:gdLst/>
              <a:ahLst/>
              <a:cxnLst/>
              <a:rect l="l" t="t" r="r" b="b"/>
              <a:pathLst>
                <a:path w="1644858" h="433077">
                  <a:moveTo>
                    <a:pt x="63221" y="0"/>
                  </a:moveTo>
                  <a:lnTo>
                    <a:pt x="1581636" y="0"/>
                  </a:lnTo>
                  <a:cubicBezTo>
                    <a:pt x="1598404" y="0"/>
                    <a:pt x="1614484" y="6661"/>
                    <a:pt x="1626340" y="18517"/>
                  </a:cubicBezTo>
                  <a:cubicBezTo>
                    <a:pt x="1638197" y="30373"/>
                    <a:pt x="1644858" y="46454"/>
                    <a:pt x="1644858" y="63221"/>
                  </a:cubicBezTo>
                  <a:lnTo>
                    <a:pt x="1644858" y="369856"/>
                  </a:lnTo>
                  <a:cubicBezTo>
                    <a:pt x="1644858" y="386623"/>
                    <a:pt x="1638197" y="402704"/>
                    <a:pt x="1626340" y="414560"/>
                  </a:cubicBezTo>
                  <a:cubicBezTo>
                    <a:pt x="1614484" y="426417"/>
                    <a:pt x="1598404" y="433077"/>
                    <a:pt x="1581636" y="433077"/>
                  </a:cubicBezTo>
                  <a:lnTo>
                    <a:pt x="63221" y="433077"/>
                  </a:lnTo>
                  <a:cubicBezTo>
                    <a:pt x="46454" y="433077"/>
                    <a:pt x="30373" y="426417"/>
                    <a:pt x="18517" y="414560"/>
                  </a:cubicBezTo>
                  <a:cubicBezTo>
                    <a:pt x="6661" y="402704"/>
                    <a:pt x="0" y="386623"/>
                    <a:pt x="0" y="369856"/>
                  </a:cubicBezTo>
                  <a:lnTo>
                    <a:pt x="0" y="63221"/>
                  </a:lnTo>
                  <a:cubicBezTo>
                    <a:pt x="0" y="46454"/>
                    <a:pt x="6661" y="30373"/>
                    <a:pt x="18517" y="18517"/>
                  </a:cubicBezTo>
                  <a:cubicBezTo>
                    <a:pt x="30373" y="6661"/>
                    <a:pt x="46454" y="0"/>
                    <a:pt x="63221" y="0"/>
                  </a:cubicBezTo>
                  <a:close/>
                </a:path>
              </a:pathLst>
            </a:custGeom>
            <a:solidFill>
              <a:srgbClr val="F7DE6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644858" cy="471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1987839" y="7530476"/>
            <a:ext cx="5998699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 Bold"/>
              </a:rPr>
              <a:t>Observație: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</a:rPr>
              <a:t>Documentația tehnică va cuprinde toate documentele prevăzute în tabelele anexelor la O.M.A.I. 180/2022. </a:t>
            </a:r>
            <a:r>
              <a:rPr lang="en-US" sz="2000">
                <a:solidFill>
                  <a:srgbClr val="004AAD"/>
                </a:solidFill>
                <a:latin typeface="Lato Bold"/>
              </a:rPr>
              <a:t>(Anexa nr. 6, Anexa nr. 7, Anexa nr. 12, Anexa nr. 13)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2715" y="443356"/>
            <a:ext cx="3779176" cy="1170689"/>
            <a:chOff x="0" y="0"/>
            <a:chExt cx="995339" cy="308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5338" cy="308329"/>
            </a:xfrm>
            <a:custGeom>
              <a:avLst/>
              <a:gdLst/>
              <a:ahLst/>
              <a:cxnLst/>
              <a:rect l="l" t="t" r="r" b="b"/>
              <a:pathLst>
                <a:path w="995338" h="308329">
                  <a:moveTo>
                    <a:pt x="104477" y="0"/>
                  </a:moveTo>
                  <a:lnTo>
                    <a:pt x="890861" y="0"/>
                  </a:lnTo>
                  <a:cubicBezTo>
                    <a:pt x="948562" y="0"/>
                    <a:pt x="995338" y="46776"/>
                    <a:pt x="995338" y="104477"/>
                  </a:cubicBezTo>
                  <a:lnTo>
                    <a:pt x="995338" y="203852"/>
                  </a:lnTo>
                  <a:cubicBezTo>
                    <a:pt x="995338" y="261553"/>
                    <a:pt x="948562" y="308329"/>
                    <a:pt x="890861" y="308329"/>
                  </a:cubicBezTo>
                  <a:lnTo>
                    <a:pt x="104477" y="308329"/>
                  </a:lnTo>
                  <a:cubicBezTo>
                    <a:pt x="46776" y="308329"/>
                    <a:pt x="0" y="261553"/>
                    <a:pt x="0" y="203852"/>
                  </a:cubicBezTo>
                  <a:lnTo>
                    <a:pt x="0" y="104477"/>
                  </a:lnTo>
                  <a:cubicBezTo>
                    <a:pt x="0" y="46776"/>
                    <a:pt x="46776" y="0"/>
                    <a:pt x="104477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5339" cy="346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Semnătura electronică a persoanei împuternicite/proiectantului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17462" y="7298220"/>
            <a:ext cx="3053076" cy="889982"/>
            <a:chOff x="0" y="0"/>
            <a:chExt cx="804102" cy="2343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4102" cy="234398"/>
            </a:xfrm>
            <a:custGeom>
              <a:avLst/>
              <a:gdLst/>
              <a:ahLst/>
              <a:cxnLst/>
              <a:rect l="l" t="t" r="r" b="b"/>
              <a:pathLst>
                <a:path w="804102" h="234398">
                  <a:moveTo>
                    <a:pt x="117199" y="0"/>
                  </a:moveTo>
                  <a:lnTo>
                    <a:pt x="686903" y="0"/>
                  </a:lnTo>
                  <a:cubicBezTo>
                    <a:pt x="717986" y="0"/>
                    <a:pt x="747796" y="12348"/>
                    <a:pt x="769775" y="34327"/>
                  </a:cubicBezTo>
                  <a:cubicBezTo>
                    <a:pt x="791754" y="56306"/>
                    <a:pt x="804102" y="86116"/>
                    <a:pt x="804102" y="117199"/>
                  </a:cubicBezTo>
                  <a:lnTo>
                    <a:pt x="804102" y="117199"/>
                  </a:lnTo>
                  <a:cubicBezTo>
                    <a:pt x="804102" y="181927"/>
                    <a:pt x="751630" y="234398"/>
                    <a:pt x="686903" y="234398"/>
                  </a:cubicBezTo>
                  <a:lnTo>
                    <a:pt x="117199" y="234398"/>
                  </a:lnTo>
                  <a:cubicBezTo>
                    <a:pt x="52472" y="234398"/>
                    <a:pt x="0" y="181927"/>
                    <a:pt x="0" y="117199"/>
                  </a:cubicBezTo>
                  <a:lnTo>
                    <a:pt x="0" y="117199"/>
                  </a:lnTo>
                  <a:cubicBezTo>
                    <a:pt x="0" y="52472"/>
                    <a:pt x="52472" y="0"/>
                    <a:pt x="117199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04102" cy="272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Semnăturile olografe ale proiectanților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66567" y="8550152"/>
            <a:ext cx="3053076" cy="1128446"/>
            <a:chOff x="0" y="0"/>
            <a:chExt cx="804102" cy="2972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4102" cy="297204"/>
            </a:xfrm>
            <a:custGeom>
              <a:avLst/>
              <a:gdLst/>
              <a:ahLst/>
              <a:cxnLst/>
              <a:rect l="l" t="t" r="r" b="b"/>
              <a:pathLst>
                <a:path w="804102" h="297204">
                  <a:moveTo>
                    <a:pt x="129325" y="0"/>
                  </a:moveTo>
                  <a:lnTo>
                    <a:pt x="674778" y="0"/>
                  </a:lnTo>
                  <a:cubicBezTo>
                    <a:pt x="709077" y="0"/>
                    <a:pt x="741971" y="13625"/>
                    <a:pt x="766224" y="37878"/>
                  </a:cubicBezTo>
                  <a:cubicBezTo>
                    <a:pt x="790477" y="62131"/>
                    <a:pt x="804102" y="95026"/>
                    <a:pt x="804102" y="129325"/>
                  </a:cubicBezTo>
                  <a:lnTo>
                    <a:pt x="804102" y="167879"/>
                  </a:lnTo>
                  <a:cubicBezTo>
                    <a:pt x="804102" y="239303"/>
                    <a:pt x="746202" y="297204"/>
                    <a:pt x="674778" y="297204"/>
                  </a:cubicBezTo>
                  <a:lnTo>
                    <a:pt x="129325" y="297204"/>
                  </a:lnTo>
                  <a:cubicBezTo>
                    <a:pt x="95026" y="297204"/>
                    <a:pt x="62131" y="283579"/>
                    <a:pt x="37878" y="259325"/>
                  </a:cubicBezTo>
                  <a:cubicBezTo>
                    <a:pt x="13625" y="235072"/>
                    <a:pt x="0" y="202178"/>
                    <a:pt x="0" y="167879"/>
                  </a:cubicBezTo>
                  <a:lnTo>
                    <a:pt x="0" y="129325"/>
                  </a:lnTo>
                  <a:cubicBezTo>
                    <a:pt x="0" y="57901"/>
                    <a:pt x="57901" y="0"/>
                    <a:pt x="129325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04102" cy="335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Lato Bold"/>
                </a:rPr>
                <a:t>Ștampila și semnătura olografă a verificatorului de proiecte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01644" y="2775108"/>
            <a:ext cx="10623138" cy="4249420"/>
            <a:chOff x="0" y="0"/>
            <a:chExt cx="2797863" cy="1119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97863" cy="1119189"/>
            </a:xfrm>
            <a:custGeom>
              <a:avLst/>
              <a:gdLst/>
              <a:ahLst/>
              <a:cxnLst/>
              <a:rect l="l" t="t" r="r" b="b"/>
              <a:pathLst>
                <a:path w="2797863" h="1119189">
                  <a:moveTo>
                    <a:pt x="37168" y="0"/>
                  </a:moveTo>
                  <a:lnTo>
                    <a:pt x="2760696" y="0"/>
                  </a:lnTo>
                  <a:cubicBezTo>
                    <a:pt x="2770553" y="0"/>
                    <a:pt x="2780007" y="3916"/>
                    <a:pt x="2786977" y="10886"/>
                  </a:cubicBezTo>
                  <a:cubicBezTo>
                    <a:pt x="2793947" y="17856"/>
                    <a:pt x="2797863" y="27310"/>
                    <a:pt x="2797863" y="37168"/>
                  </a:cubicBezTo>
                  <a:lnTo>
                    <a:pt x="2797863" y="1082021"/>
                  </a:lnTo>
                  <a:cubicBezTo>
                    <a:pt x="2797863" y="1102548"/>
                    <a:pt x="2781223" y="1119189"/>
                    <a:pt x="2760696" y="1119189"/>
                  </a:cubicBezTo>
                  <a:lnTo>
                    <a:pt x="37168" y="1119189"/>
                  </a:lnTo>
                  <a:cubicBezTo>
                    <a:pt x="27310" y="1119189"/>
                    <a:pt x="17856" y="1115273"/>
                    <a:pt x="10886" y="1108303"/>
                  </a:cubicBezTo>
                  <a:cubicBezTo>
                    <a:pt x="3916" y="1101332"/>
                    <a:pt x="0" y="1091879"/>
                    <a:pt x="0" y="1082021"/>
                  </a:cubicBezTo>
                  <a:lnTo>
                    <a:pt x="0" y="37168"/>
                  </a:lnTo>
                  <a:cubicBezTo>
                    <a:pt x="0" y="27310"/>
                    <a:pt x="3916" y="17856"/>
                    <a:pt x="10886" y="10886"/>
                  </a:cubicBezTo>
                  <a:cubicBezTo>
                    <a:pt x="17856" y="3916"/>
                    <a:pt x="27310" y="0"/>
                    <a:pt x="37168" y="0"/>
                  </a:cubicBezTo>
                  <a:close/>
                </a:path>
              </a:pathLst>
            </a:custGeom>
            <a:solidFill>
              <a:srgbClr val="7ED957">
                <a:alpha val="3764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97863" cy="1157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7301644" cy="10287000"/>
          </a:xfrm>
          <a:custGeom>
            <a:avLst/>
            <a:gdLst/>
            <a:ahLst/>
            <a:cxnLst/>
            <a:rect l="l" t="t" r="r" b="b"/>
            <a:pathLst>
              <a:path w="7301644" h="10287000">
                <a:moveTo>
                  <a:pt x="0" y="0"/>
                </a:moveTo>
                <a:lnTo>
                  <a:pt x="7301644" y="0"/>
                </a:lnTo>
                <a:lnTo>
                  <a:pt x="73016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1741036" y="4217522"/>
            <a:ext cx="6245319" cy="5021728"/>
            <a:chOff x="0" y="0"/>
            <a:chExt cx="8327091" cy="669563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4503183"/>
              <a:ext cx="8327091" cy="2192454"/>
              <a:chOff x="0" y="0"/>
              <a:chExt cx="1644858" cy="43307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4858" cy="433077"/>
              </a:xfrm>
              <a:custGeom>
                <a:avLst/>
                <a:gdLst/>
                <a:ahLst/>
                <a:cxnLst/>
                <a:rect l="l" t="t" r="r" b="b"/>
                <a:pathLst>
                  <a:path w="1644858" h="433077">
                    <a:moveTo>
                      <a:pt x="63221" y="0"/>
                    </a:moveTo>
                    <a:lnTo>
                      <a:pt x="1581636" y="0"/>
                    </a:lnTo>
                    <a:cubicBezTo>
                      <a:pt x="1598404" y="0"/>
                      <a:pt x="1614484" y="6661"/>
                      <a:pt x="1626340" y="18517"/>
                    </a:cubicBezTo>
                    <a:cubicBezTo>
                      <a:pt x="1638197" y="30373"/>
                      <a:pt x="1644858" y="46454"/>
                      <a:pt x="1644858" y="63221"/>
                    </a:cubicBezTo>
                    <a:lnTo>
                      <a:pt x="1644858" y="369856"/>
                    </a:lnTo>
                    <a:cubicBezTo>
                      <a:pt x="1644858" y="386623"/>
                      <a:pt x="1638197" y="402704"/>
                      <a:pt x="1626340" y="414560"/>
                    </a:cubicBezTo>
                    <a:cubicBezTo>
                      <a:pt x="1614484" y="426417"/>
                      <a:pt x="1598404" y="433077"/>
                      <a:pt x="1581636" y="433077"/>
                    </a:cubicBezTo>
                    <a:lnTo>
                      <a:pt x="63221" y="433077"/>
                    </a:lnTo>
                    <a:cubicBezTo>
                      <a:pt x="46454" y="433077"/>
                      <a:pt x="30373" y="426417"/>
                      <a:pt x="18517" y="414560"/>
                    </a:cubicBezTo>
                    <a:cubicBezTo>
                      <a:pt x="6661" y="402704"/>
                      <a:pt x="0" y="386623"/>
                      <a:pt x="0" y="369856"/>
                    </a:cubicBezTo>
                    <a:lnTo>
                      <a:pt x="0" y="63221"/>
                    </a:lnTo>
                    <a:cubicBezTo>
                      <a:pt x="0" y="46454"/>
                      <a:pt x="6661" y="30373"/>
                      <a:pt x="18517" y="18517"/>
                    </a:cubicBezTo>
                    <a:cubicBezTo>
                      <a:pt x="30373" y="6661"/>
                      <a:pt x="46454" y="0"/>
                      <a:pt x="63221" y="0"/>
                    </a:cubicBezTo>
                    <a:close/>
                  </a:path>
                </a:pathLst>
              </a:custGeom>
              <a:solidFill>
                <a:srgbClr val="F7DE61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644858" cy="4711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6294314">
              <a:off x="1995632" y="918000"/>
              <a:ext cx="4335827" cy="3169096"/>
            </a:xfrm>
            <a:custGeom>
              <a:avLst/>
              <a:gdLst/>
              <a:ahLst/>
              <a:cxnLst/>
              <a:rect l="l" t="t" r="r" b="b"/>
              <a:pathLst>
                <a:path w="4335827" h="3169096">
                  <a:moveTo>
                    <a:pt x="0" y="0"/>
                  </a:moveTo>
                  <a:lnTo>
                    <a:pt x="4335827" y="0"/>
                  </a:lnTo>
                  <a:lnTo>
                    <a:pt x="4335827" y="3169096"/>
                  </a:lnTo>
                  <a:lnTo>
                    <a:pt x="0" y="3169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46729" y="4669645"/>
              <a:ext cx="7998266" cy="185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Lato Bold"/>
                </a:rPr>
                <a:t>Observație: </a:t>
              </a:r>
            </a:p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Lato"/>
                </a:rPr>
                <a:t>Documentația tehnică va cuprinde toate documentele prevăzute în tabelele anexelor la O.M.A.I. 180/2022. </a:t>
              </a:r>
              <a:r>
                <a:rPr lang="en-US" sz="2000">
                  <a:solidFill>
                    <a:srgbClr val="004AAD"/>
                  </a:solidFill>
                  <a:latin typeface="Lato Bold"/>
                </a:rPr>
                <a:t>(Anexa nr. 6, Anexa nr. 7, Anexa nr. 12, Anexa nr. 13)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301644" y="2835585"/>
            <a:ext cx="10623138" cy="42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</a:rPr>
              <a:t>       În vederea depunerii documentației tehnice în format electronic, factorii care contribuie la proiectarea, verificarea și executarea construcțiilor sau investitorii/beneficiarii investițiilor trebuie să respecte următorii pași: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Lato"/>
              </a:rPr>
              <a:t>scanarea </a:t>
            </a:r>
            <a:r>
              <a:rPr lang="en-US" sz="2000" u="sng">
                <a:solidFill>
                  <a:srgbClr val="000000"/>
                </a:solidFill>
                <a:latin typeface="Lato Bold"/>
              </a:rPr>
              <a:t>individuală</a:t>
            </a:r>
            <a:r>
              <a:rPr lang="en-US" sz="2000">
                <a:solidFill>
                  <a:srgbClr val="000000"/>
                </a:solidFill>
                <a:latin typeface="Lato"/>
              </a:rPr>
              <a:t>, în format pdf, a </a:t>
            </a:r>
            <a:r>
              <a:rPr lang="en-US" sz="2000" u="sng">
                <a:solidFill>
                  <a:srgbClr val="000000"/>
                </a:solidFill>
                <a:latin typeface="Lato Bold"/>
              </a:rPr>
              <a:t>fiecărei</a:t>
            </a:r>
            <a:r>
              <a:rPr lang="en-US" sz="2000">
                <a:solidFill>
                  <a:srgbClr val="000000"/>
                </a:solidFill>
                <a:latin typeface="Lato"/>
              </a:rPr>
              <a:t> </a:t>
            </a:r>
            <a:r>
              <a:rPr lang="en-US" sz="2000">
                <a:solidFill>
                  <a:srgbClr val="FF3131"/>
                </a:solidFill>
                <a:latin typeface="Lato Bold"/>
              </a:rPr>
              <a:t>piese scrise și desenate</a:t>
            </a:r>
            <a:r>
              <a:rPr lang="en-US" sz="2000">
                <a:solidFill>
                  <a:srgbClr val="000000"/>
                </a:solidFill>
                <a:latin typeface="Lato"/>
              </a:rPr>
              <a:t> </a:t>
            </a:r>
            <a:r>
              <a:rPr lang="en-US" sz="2000">
                <a:solidFill>
                  <a:srgbClr val="000000"/>
                </a:solidFill>
                <a:latin typeface="Lato Bold"/>
              </a:rPr>
              <a:t>(de exemplu: cererea-tip, scenariul de securitate la incendiu preliminar/scenariul de securitate la incendiu, referatul verificatorului de proiecte atestat la cerința „securitate la incendiu”,  planul de situație, etc.)</a:t>
            </a:r>
            <a:r>
              <a:rPr lang="en-US" sz="2000">
                <a:solidFill>
                  <a:srgbClr val="000000"/>
                </a:solidFill>
                <a:latin typeface="Lato"/>
              </a:rPr>
              <a:t>, însușite de către specialiști care desfășoară activitate în construcții, potrivit domeniului și specialității pentru care sunt atestați la cerința „securitate la incendiu” de Ministerul Dezvoltării, Lucrărilor Publice și Administrației;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Lato"/>
              </a:rPr>
              <a:t>aplicarea semnăturii electronice a persoanei împuternicite/proiectantului împuternicit pe documentația tehnică scanată.</a:t>
            </a:r>
          </a:p>
          <a:p>
            <a:pPr>
              <a:lnSpc>
                <a:spcPts val="2800"/>
              </a:lnSpc>
            </a:pPr>
            <a:endParaRPr/>
          </a:p>
        </p:txBody>
      </p:sp>
      <p:sp>
        <p:nvSpPr>
          <p:cNvPr id="22" name="Freeform 22"/>
          <p:cNvSpPr/>
          <p:nvPr/>
        </p:nvSpPr>
        <p:spPr>
          <a:xfrm rot="2359413" flipH="1">
            <a:off x="6718401" y="1271322"/>
            <a:ext cx="1568626" cy="1135293"/>
          </a:xfrm>
          <a:custGeom>
            <a:avLst/>
            <a:gdLst/>
            <a:ahLst/>
            <a:cxnLst/>
            <a:rect l="l" t="t" r="r" b="b"/>
            <a:pathLst>
              <a:path w="1568626" h="1135293">
                <a:moveTo>
                  <a:pt x="1568627" y="0"/>
                </a:moveTo>
                <a:lnTo>
                  <a:pt x="0" y="0"/>
                </a:lnTo>
                <a:lnTo>
                  <a:pt x="0" y="1135294"/>
                </a:lnTo>
                <a:lnTo>
                  <a:pt x="1568627" y="1135294"/>
                </a:lnTo>
                <a:lnTo>
                  <a:pt x="15686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117825">
            <a:off x="6909086" y="8650266"/>
            <a:ext cx="1407977" cy="642389"/>
          </a:xfrm>
          <a:custGeom>
            <a:avLst/>
            <a:gdLst/>
            <a:ahLst/>
            <a:cxnLst/>
            <a:rect l="l" t="t" r="r" b="b"/>
            <a:pathLst>
              <a:path w="1407977" h="642389">
                <a:moveTo>
                  <a:pt x="0" y="0"/>
                </a:moveTo>
                <a:lnTo>
                  <a:pt x="1407977" y="0"/>
                </a:lnTo>
                <a:lnTo>
                  <a:pt x="1407977" y="642390"/>
                </a:lnTo>
                <a:lnTo>
                  <a:pt x="0" y="6423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0263723">
            <a:off x="3126469" y="6741821"/>
            <a:ext cx="4307864" cy="1216971"/>
          </a:xfrm>
          <a:custGeom>
            <a:avLst/>
            <a:gdLst/>
            <a:ahLst/>
            <a:cxnLst/>
            <a:rect l="l" t="t" r="r" b="b"/>
            <a:pathLst>
              <a:path w="4307864" h="1216971">
                <a:moveTo>
                  <a:pt x="0" y="0"/>
                </a:moveTo>
                <a:lnTo>
                  <a:pt x="4307863" y="0"/>
                </a:lnTo>
                <a:lnTo>
                  <a:pt x="4307863" y="1216971"/>
                </a:lnTo>
                <a:lnTo>
                  <a:pt x="0" y="12169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1375631" y="125849"/>
            <a:ext cx="5468930" cy="2477860"/>
            <a:chOff x="0" y="0"/>
            <a:chExt cx="7291906" cy="330381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7291906" cy="3303813"/>
              <a:chOff x="0" y="0"/>
              <a:chExt cx="1440377" cy="65260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440377" cy="652605"/>
              </a:xfrm>
              <a:custGeom>
                <a:avLst/>
                <a:gdLst/>
                <a:ahLst/>
                <a:cxnLst/>
                <a:rect l="l" t="t" r="r" b="b"/>
                <a:pathLst>
                  <a:path w="1440377" h="652605">
                    <a:moveTo>
                      <a:pt x="72197" y="0"/>
                    </a:moveTo>
                    <a:lnTo>
                      <a:pt x="1368180" y="0"/>
                    </a:lnTo>
                    <a:cubicBezTo>
                      <a:pt x="1408053" y="0"/>
                      <a:pt x="1440377" y="32323"/>
                      <a:pt x="1440377" y="72197"/>
                    </a:cubicBezTo>
                    <a:lnTo>
                      <a:pt x="1440377" y="580409"/>
                    </a:lnTo>
                    <a:cubicBezTo>
                      <a:pt x="1440377" y="620282"/>
                      <a:pt x="1408053" y="652605"/>
                      <a:pt x="1368180" y="652605"/>
                    </a:cubicBezTo>
                    <a:lnTo>
                      <a:pt x="72197" y="652605"/>
                    </a:lnTo>
                    <a:cubicBezTo>
                      <a:pt x="32323" y="652605"/>
                      <a:pt x="0" y="620282"/>
                      <a:pt x="0" y="580409"/>
                    </a:cubicBezTo>
                    <a:lnTo>
                      <a:pt x="0" y="72197"/>
                    </a:lnTo>
                    <a:cubicBezTo>
                      <a:pt x="0" y="32323"/>
                      <a:pt x="32323" y="0"/>
                      <a:pt x="72197" y="0"/>
                    </a:cubicBezTo>
                    <a:close/>
                  </a:path>
                </a:pathLst>
              </a:custGeom>
              <a:solidFill>
                <a:srgbClr val="1E8291">
                  <a:alpha val="43922"/>
                </a:srgbClr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440377" cy="6907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71885" y="351850"/>
              <a:ext cx="7120021" cy="2562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Lato"/>
                </a:rPr>
                <a:t>     Admiterea semnăturii electronice aparținând altei persoane decât investitorul/beneficiarul investiției poate avea loc numai în condițiile în care acesta</a:t>
              </a:r>
              <a:r>
                <a:rPr lang="en-US" sz="1600">
                  <a:solidFill>
                    <a:srgbClr val="000000"/>
                  </a:solidFill>
                  <a:latin typeface="Lato Bold"/>
                </a:rPr>
                <a:t> </a:t>
              </a:r>
              <a:r>
                <a:rPr lang="en-US" sz="1600" u="sng">
                  <a:solidFill>
                    <a:srgbClr val="000000"/>
                  </a:solidFill>
                  <a:latin typeface="Lato Bold"/>
                </a:rPr>
                <a:t>împuternicește </a:t>
              </a:r>
              <a:r>
                <a:rPr lang="en-US" sz="1600">
                  <a:solidFill>
                    <a:srgbClr val="000000"/>
                  </a:solidFill>
                  <a:latin typeface="Lato"/>
                </a:rPr>
                <a:t>acea persoană, iar cererea de eliberare a avizului/autorizației de securitate la incendiu sau protecție civilă ce însoțeste documentația tehnică conține datele persoanei solicitante.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7108609" y="214600"/>
            <a:ext cx="442779" cy="2024133"/>
          </a:xfrm>
          <a:custGeom>
            <a:avLst/>
            <a:gdLst/>
            <a:ahLst/>
            <a:cxnLst/>
            <a:rect l="l" t="t" r="r" b="b"/>
            <a:pathLst>
              <a:path w="442779" h="2024133">
                <a:moveTo>
                  <a:pt x="0" y="0"/>
                </a:moveTo>
                <a:lnTo>
                  <a:pt x="442779" y="0"/>
                </a:lnTo>
                <a:lnTo>
                  <a:pt x="442779" y="2024133"/>
                </a:lnTo>
                <a:lnTo>
                  <a:pt x="0" y="202413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4765563" y="9290231"/>
            <a:ext cx="299918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E8291"/>
                </a:solidFill>
                <a:latin typeface="Intro Rust"/>
              </a:rPr>
              <a:t>VARIANTA III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251" y="350527"/>
            <a:ext cx="8407059" cy="9254528"/>
          </a:xfrm>
          <a:custGeom>
            <a:avLst/>
            <a:gdLst/>
            <a:ahLst/>
            <a:cxnLst/>
            <a:rect l="l" t="t" r="r" b="b"/>
            <a:pathLst>
              <a:path w="8407059" h="9254528">
                <a:moveTo>
                  <a:pt x="0" y="0"/>
                </a:moveTo>
                <a:lnTo>
                  <a:pt x="8407060" y="0"/>
                </a:lnTo>
                <a:lnTo>
                  <a:pt x="8407060" y="9254529"/>
                </a:lnTo>
                <a:lnTo>
                  <a:pt x="0" y="9254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4" r="-12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0103" y="2958279"/>
            <a:ext cx="8083356" cy="750934"/>
            <a:chOff x="0" y="0"/>
            <a:chExt cx="2128950" cy="197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8950" cy="197777"/>
            </a:xfrm>
            <a:custGeom>
              <a:avLst/>
              <a:gdLst/>
              <a:ahLst/>
              <a:cxnLst/>
              <a:rect l="l" t="t" r="r" b="b"/>
              <a:pathLst>
                <a:path w="2128950" h="197777">
                  <a:moveTo>
                    <a:pt x="48846" y="0"/>
                  </a:moveTo>
                  <a:lnTo>
                    <a:pt x="2080104" y="0"/>
                  </a:lnTo>
                  <a:cubicBezTo>
                    <a:pt x="2093059" y="0"/>
                    <a:pt x="2105483" y="5146"/>
                    <a:pt x="2114643" y="14307"/>
                  </a:cubicBezTo>
                  <a:cubicBezTo>
                    <a:pt x="2123804" y="23467"/>
                    <a:pt x="2128950" y="35891"/>
                    <a:pt x="2128950" y="48846"/>
                  </a:cubicBezTo>
                  <a:lnTo>
                    <a:pt x="2128950" y="148931"/>
                  </a:lnTo>
                  <a:cubicBezTo>
                    <a:pt x="2128950" y="161886"/>
                    <a:pt x="2123804" y="174310"/>
                    <a:pt x="2114643" y="183470"/>
                  </a:cubicBezTo>
                  <a:cubicBezTo>
                    <a:pt x="2105483" y="192631"/>
                    <a:pt x="2093059" y="197777"/>
                    <a:pt x="2080104" y="197777"/>
                  </a:cubicBezTo>
                  <a:lnTo>
                    <a:pt x="48846" y="197777"/>
                  </a:lnTo>
                  <a:cubicBezTo>
                    <a:pt x="35891" y="197777"/>
                    <a:pt x="23467" y="192631"/>
                    <a:pt x="14307" y="183470"/>
                  </a:cubicBezTo>
                  <a:cubicBezTo>
                    <a:pt x="5146" y="174310"/>
                    <a:pt x="0" y="161886"/>
                    <a:pt x="0" y="148931"/>
                  </a:cubicBezTo>
                  <a:lnTo>
                    <a:pt x="0" y="48846"/>
                  </a:lnTo>
                  <a:cubicBezTo>
                    <a:pt x="0" y="35891"/>
                    <a:pt x="5146" y="23467"/>
                    <a:pt x="14307" y="14307"/>
                  </a:cubicBezTo>
                  <a:cubicBezTo>
                    <a:pt x="23467" y="5146"/>
                    <a:pt x="35891" y="0"/>
                    <a:pt x="48846" y="0"/>
                  </a:cubicBezTo>
                  <a:close/>
                </a:path>
              </a:pathLst>
            </a:custGeom>
            <a:solidFill>
              <a:srgbClr val="FF3131">
                <a:alpha val="2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28950" cy="235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27030" y="2567936"/>
            <a:ext cx="6408420" cy="1531620"/>
            <a:chOff x="0" y="0"/>
            <a:chExt cx="8544560" cy="204216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544560" cy="2042160"/>
              <a:chOff x="0" y="0"/>
              <a:chExt cx="1687814" cy="4033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87814" cy="403390"/>
              </a:xfrm>
              <a:custGeom>
                <a:avLst/>
                <a:gdLst/>
                <a:ahLst/>
                <a:cxnLst/>
                <a:rect l="l" t="t" r="r" b="b"/>
                <a:pathLst>
                  <a:path w="1687814" h="403390">
                    <a:moveTo>
                      <a:pt x="61612" y="0"/>
                    </a:moveTo>
                    <a:lnTo>
                      <a:pt x="1626202" y="0"/>
                    </a:lnTo>
                    <a:cubicBezTo>
                      <a:pt x="1660230" y="0"/>
                      <a:pt x="1687814" y="27585"/>
                      <a:pt x="1687814" y="61612"/>
                    </a:cubicBezTo>
                    <a:lnTo>
                      <a:pt x="1687814" y="341777"/>
                    </a:lnTo>
                    <a:cubicBezTo>
                      <a:pt x="1687814" y="358118"/>
                      <a:pt x="1681323" y="373789"/>
                      <a:pt x="1669769" y="385344"/>
                    </a:cubicBezTo>
                    <a:cubicBezTo>
                      <a:pt x="1658214" y="396898"/>
                      <a:pt x="1642543" y="403390"/>
                      <a:pt x="1626202" y="403390"/>
                    </a:cubicBezTo>
                    <a:lnTo>
                      <a:pt x="61612" y="403390"/>
                    </a:lnTo>
                    <a:cubicBezTo>
                      <a:pt x="45272" y="403390"/>
                      <a:pt x="29600" y="396898"/>
                      <a:pt x="18046" y="385344"/>
                    </a:cubicBezTo>
                    <a:cubicBezTo>
                      <a:pt x="6491" y="373789"/>
                      <a:pt x="0" y="358118"/>
                      <a:pt x="0" y="341777"/>
                    </a:cubicBezTo>
                    <a:lnTo>
                      <a:pt x="0" y="61612"/>
                    </a:lnTo>
                    <a:cubicBezTo>
                      <a:pt x="0" y="27585"/>
                      <a:pt x="27585" y="0"/>
                      <a:pt x="61612" y="0"/>
                    </a:cubicBezTo>
                    <a:close/>
                  </a:path>
                </a:pathLst>
              </a:custGeom>
              <a:solidFill>
                <a:srgbClr val="FBD11B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687814" cy="4414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77418" y="104775"/>
              <a:ext cx="7989723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Lato Bold"/>
                </a:rPr>
                <a:t>Datele persoanei împuternicite/proiectantului împuternicit de către investitorul/beneficiarul investiției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0717938" flipV="1">
            <a:off x="8808998" y="3077399"/>
            <a:ext cx="1564345" cy="713732"/>
          </a:xfrm>
          <a:custGeom>
            <a:avLst/>
            <a:gdLst/>
            <a:ahLst/>
            <a:cxnLst/>
            <a:rect l="l" t="t" r="r" b="b"/>
            <a:pathLst>
              <a:path w="1564345" h="713732">
                <a:moveTo>
                  <a:pt x="0" y="713732"/>
                </a:moveTo>
                <a:lnTo>
                  <a:pt x="1564345" y="713732"/>
                </a:lnTo>
                <a:lnTo>
                  <a:pt x="1564345" y="0"/>
                </a:lnTo>
                <a:lnTo>
                  <a:pt x="0" y="0"/>
                </a:lnTo>
                <a:lnTo>
                  <a:pt x="0" y="7137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37977" y="4977791"/>
            <a:ext cx="281363" cy="1286233"/>
          </a:xfrm>
          <a:custGeom>
            <a:avLst/>
            <a:gdLst/>
            <a:ahLst/>
            <a:cxnLst/>
            <a:rect l="l" t="t" r="r" b="b"/>
            <a:pathLst>
              <a:path w="281363" h="1286233">
                <a:moveTo>
                  <a:pt x="0" y="0"/>
                </a:moveTo>
                <a:lnTo>
                  <a:pt x="281363" y="0"/>
                </a:lnTo>
                <a:lnTo>
                  <a:pt x="281363" y="1286233"/>
                </a:lnTo>
                <a:lnTo>
                  <a:pt x="0" y="128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642181" y="4977791"/>
            <a:ext cx="281363" cy="1286233"/>
          </a:xfrm>
          <a:custGeom>
            <a:avLst/>
            <a:gdLst/>
            <a:ahLst/>
            <a:cxnLst/>
            <a:rect l="l" t="t" r="r" b="b"/>
            <a:pathLst>
              <a:path w="281363" h="1286233">
                <a:moveTo>
                  <a:pt x="0" y="0"/>
                </a:moveTo>
                <a:lnTo>
                  <a:pt x="281363" y="0"/>
                </a:lnTo>
                <a:lnTo>
                  <a:pt x="281363" y="1286233"/>
                </a:lnTo>
                <a:lnTo>
                  <a:pt x="0" y="128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804530" y="6395469"/>
            <a:ext cx="8252460" cy="2740911"/>
            <a:chOff x="0" y="0"/>
            <a:chExt cx="2173487" cy="7218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73487" cy="721886"/>
            </a:xfrm>
            <a:custGeom>
              <a:avLst/>
              <a:gdLst/>
              <a:ahLst/>
              <a:cxnLst/>
              <a:rect l="l" t="t" r="r" b="b"/>
              <a:pathLst>
                <a:path w="2173487" h="721886">
                  <a:moveTo>
                    <a:pt x="47845" y="0"/>
                  </a:moveTo>
                  <a:lnTo>
                    <a:pt x="2125643" y="0"/>
                  </a:lnTo>
                  <a:cubicBezTo>
                    <a:pt x="2152067" y="0"/>
                    <a:pt x="2173487" y="21421"/>
                    <a:pt x="2173487" y="47845"/>
                  </a:cubicBezTo>
                  <a:lnTo>
                    <a:pt x="2173487" y="674041"/>
                  </a:lnTo>
                  <a:cubicBezTo>
                    <a:pt x="2173487" y="686730"/>
                    <a:pt x="2168447" y="698900"/>
                    <a:pt x="2159474" y="707873"/>
                  </a:cubicBezTo>
                  <a:cubicBezTo>
                    <a:pt x="2150501" y="716845"/>
                    <a:pt x="2138332" y="721886"/>
                    <a:pt x="2125643" y="721886"/>
                  </a:cubicBezTo>
                  <a:lnTo>
                    <a:pt x="47845" y="721886"/>
                  </a:lnTo>
                  <a:cubicBezTo>
                    <a:pt x="21421" y="721886"/>
                    <a:pt x="0" y="700465"/>
                    <a:pt x="0" y="674041"/>
                  </a:cubicBezTo>
                  <a:lnTo>
                    <a:pt x="0" y="47845"/>
                  </a:lnTo>
                  <a:cubicBezTo>
                    <a:pt x="0" y="21421"/>
                    <a:pt x="21421" y="0"/>
                    <a:pt x="47845" y="0"/>
                  </a:cubicBezTo>
                  <a:close/>
                </a:path>
              </a:pathLst>
            </a:custGeom>
            <a:solidFill>
              <a:srgbClr val="D5AD86">
                <a:alpha val="6078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173487" cy="75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15800" y="5219700"/>
            <a:ext cx="35814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6"/>
              </a:lnSpc>
            </a:pPr>
            <a:r>
              <a:rPr lang="en-US" sz="4440" dirty="0">
                <a:solidFill>
                  <a:srgbClr val="000000"/>
                </a:solidFill>
                <a:latin typeface="Intro Rust"/>
              </a:rPr>
              <a:t>IMPORTANT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35035" y="6454524"/>
            <a:ext cx="7791450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Cererea-tip, însoțită de documentația tehnică, se va depune în format electronic la adresa de e-mail a Inspectoratului pentru Situații de Urgență Județean/București-Ilfov, după caz, în a cărei zonă de competență urmează să fie realizată ori este amplasată construcția, instalația sau amenajarea respectivă.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2595"/>
            <a:ext cx="8428747" cy="10569595"/>
          </a:xfrm>
          <a:custGeom>
            <a:avLst/>
            <a:gdLst/>
            <a:ahLst/>
            <a:cxnLst/>
            <a:rect l="l" t="t" r="r" b="b"/>
            <a:pathLst>
              <a:path w="8428747" h="10569595">
                <a:moveTo>
                  <a:pt x="0" y="0"/>
                </a:moveTo>
                <a:lnTo>
                  <a:pt x="8428747" y="0"/>
                </a:lnTo>
                <a:lnTo>
                  <a:pt x="8428747" y="10569595"/>
                </a:lnTo>
                <a:lnTo>
                  <a:pt x="0" y="10569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2575560"/>
            <a:ext cx="7795260" cy="1912620"/>
            <a:chOff x="0" y="0"/>
            <a:chExt cx="2053073" cy="503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3073" cy="503735"/>
            </a:xfrm>
            <a:custGeom>
              <a:avLst/>
              <a:gdLst/>
              <a:ahLst/>
              <a:cxnLst/>
              <a:rect l="l" t="t" r="r" b="b"/>
              <a:pathLst>
                <a:path w="2053073" h="503735">
                  <a:moveTo>
                    <a:pt x="50651" y="0"/>
                  </a:moveTo>
                  <a:lnTo>
                    <a:pt x="2002422" y="0"/>
                  </a:lnTo>
                  <a:cubicBezTo>
                    <a:pt x="2015855" y="0"/>
                    <a:pt x="2028738" y="5336"/>
                    <a:pt x="2038237" y="14835"/>
                  </a:cubicBezTo>
                  <a:cubicBezTo>
                    <a:pt x="2047736" y="24334"/>
                    <a:pt x="2053073" y="37218"/>
                    <a:pt x="2053073" y="50651"/>
                  </a:cubicBezTo>
                  <a:lnTo>
                    <a:pt x="2053073" y="453084"/>
                  </a:lnTo>
                  <a:cubicBezTo>
                    <a:pt x="2053073" y="466518"/>
                    <a:pt x="2047736" y="479401"/>
                    <a:pt x="2038237" y="488900"/>
                  </a:cubicBezTo>
                  <a:cubicBezTo>
                    <a:pt x="2028738" y="498399"/>
                    <a:pt x="2015855" y="503735"/>
                    <a:pt x="2002422" y="503735"/>
                  </a:cubicBezTo>
                  <a:lnTo>
                    <a:pt x="50651" y="503735"/>
                  </a:lnTo>
                  <a:cubicBezTo>
                    <a:pt x="37218" y="503735"/>
                    <a:pt x="24334" y="498399"/>
                    <a:pt x="14835" y="488900"/>
                  </a:cubicBezTo>
                  <a:cubicBezTo>
                    <a:pt x="5336" y="479401"/>
                    <a:pt x="0" y="466518"/>
                    <a:pt x="0" y="453084"/>
                  </a:cubicBezTo>
                  <a:lnTo>
                    <a:pt x="0" y="50651"/>
                  </a:lnTo>
                  <a:cubicBezTo>
                    <a:pt x="0" y="37218"/>
                    <a:pt x="5336" y="24334"/>
                    <a:pt x="14835" y="14835"/>
                  </a:cubicBezTo>
                  <a:cubicBezTo>
                    <a:pt x="24334" y="5336"/>
                    <a:pt x="37218" y="0"/>
                    <a:pt x="50651" y="0"/>
                  </a:cubicBezTo>
                  <a:close/>
                </a:path>
              </a:pathLst>
            </a:custGeom>
            <a:solidFill>
              <a:srgbClr val="FBD11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53073" cy="541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46280" y="2641785"/>
            <a:ext cx="7176669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Investitorul/beneficiarul</a:t>
            </a:r>
            <a:r>
              <a:rPr lang="en-US" sz="2400">
                <a:solidFill>
                  <a:srgbClr val="000000"/>
                </a:solidFill>
                <a:latin typeface="Lato"/>
              </a:rPr>
              <a:t> investiției întocmește modelul de împuternicire pentru persoana desemnată/proiectantul investiției, în vederea depunerii documentației tehnice în format electronic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Particularizare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2" baseType="lpstr">
      <vt:lpstr>Arial</vt:lpstr>
      <vt:lpstr>Intro Rust</vt:lpstr>
      <vt:lpstr>Lato Bold</vt:lpstr>
      <vt:lpstr>Calibri</vt:lpstr>
      <vt:lpstr>Lato</vt:lpstr>
      <vt:lpstr>Office Theme</vt:lpstr>
      <vt:lpstr>Diapozitivul 1</vt:lpstr>
      <vt:lpstr>Diapozitivul 2</vt:lpstr>
      <vt:lpstr>Diapozitivul 3</vt:lpstr>
      <vt:lpstr>Diapozitivul 4</vt:lpstr>
      <vt:lpstr>Diapozitivul 5</vt:lpstr>
      <vt:lpstr>Diapozitivul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Documentația tehnica depusă în format electronic trebuie să fie scanată cu semnătura tuturor factorilor implicați în elaborarea și verificarea documentației</dc:title>
  <cp:lastModifiedBy>nichi.vasile</cp:lastModifiedBy>
  <cp:revision>2</cp:revision>
  <dcterms:created xsi:type="dcterms:W3CDTF">2006-08-16T00:00:00Z</dcterms:created>
  <dcterms:modified xsi:type="dcterms:W3CDTF">2023-12-29T06:29:17Z</dcterms:modified>
  <dc:identifier>DAF27obeHIY</dc:identifier>
</cp:coreProperties>
</file>